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4" Type="http://schemas.openxmlformats.org/officeDocument/2006/relationships/slide" Target="slides/slide1.xml" /><Relationship Id="rId5" Type="http://schemas.openxmlformats.org/officeDocument/2006/relationships/slide" Target="slides/slide2.xml" /><Relationship Id="rId6" Type="http://schemas.openxmlformats.org/officeDocument/2006/relationships/slide" Target="slides/slide3.xml" /><Relationship Id="rId7" Type="http://schemas.openxmlformats.org/officeDocument/2006/relationships/slide" Target="slides/slide4.xml" /><Relationship Id="rId8" Type="http://schemas.openxmlformats.org/officeDocument/2006/relationships/slide" Target="slides/slide5.xml" /><Relationship Id="rId9" Type="http://schemas.openxmlformats.org/officeDocument/2006/relationships/slide" Target="slides/slide6.xml" /><Relationship Id="rId10" Type="http://schemas.openxmlformats.org/officeDocument/2006/relationships/slide" Target="slides/slide7.xml" /><Relationship Id="rId11" Type="http://schemas.openxmlformats.org/officeDocument/2006/relationships/slide" Target="slides/slide8.xml" /><Relationship Id="rId12" Type="http://schemas.openxmlformats.org/officeDocument/2006/relationships/slide" Target="slides/slide9.xml" /><Relationship Id="rId13" Type="http://schemas.openxmlformats.org/officeDocument/2006/relationships/slide" Target="slides/slide10.xml" /><Relationship Id="rId14" Type="http://schemas.openxmlformats.org/officeDocument/2006/relationships/slide" Target="slides/slide11.xml" /><Relationship Id="rId15" Type="http://schemas.openxmlformats.org/officeDocument/2006/relationships/slide" Target="slides/slide12.xml" /><Relationship Id="rId16" Type="http://schemas.openxmlformats.org/officeDocument/2006/relationships/slide" Target="slides/slide13.xml" /><Relationship Id="rId17" Type="http://schemas.openxmlformats.org/officeDocument/2006/relationships/slide" Target="slides/slide14.xml" /><Relationship Id="rId18" Type="http://schemas.openxmlformats.org/officeDocument/2006/relationships/slide" Target="slides/slide15.xml" /><Relationship Id="rId19" Type="http://schemas.openxmlformats.org/officeDocument/2006/relationships/slide" Target="slides/slide16.xml" /><Relationship Id="rId20" Type="http://schemas.openxmlformats.org/officeDocument/2006/relationships/slide" Target="slides/slide17.xml" /><Relationship Id="rId21" Type="http://schemas.openxmlformats.org/officeDocument/2006/relationships/slide" Target="slides/slide18.xml" /><Relationship Id="rId22" Type="http://schemas.openxmlformats.org/officeDocument/2006/relationships/slide" Target="slides/slide19.xml" /><Relationship Id="rId23" Type="http://schemas.openxmlformats.org/officeDocument/2006/relationships/slide" Target="slides/slide20.xml" /><Relationship Id="rId24" Type="http://schemas.openxmlformats.org/officeDocument/2006/relationships/slide" Target="slides/slide21.xml" /><Relationship Id="rId25" Type="http://schemas.openxmlformats.org/officeDocument/2006/relationships/slide" Target="slides/slide22.xml" /><Relationship Id="rId26" Type="http://schemas.openxmlformats.org/officeDocument/2006/relationships/slide" Target="slides/slide23.xml" /><Relationship Id="rId27" Type="http://schemas.openxmlformats.org/officeDocument/2006/relationships/slide" Target="slides/slide24.xml" /><Relationship Id="rId28" Type="http://schemas.openxmlformats.org/officeDocument/2006/relationships/slide" Target="slides/slide25.xml" /><Relationship Id="rId29" Type="http://schemas.openxmlformats.org/officeDocument/2006/relationships/slide" Target="slides/slide26.xml" /><Relationship Id="rId30" Type="http://schemas.openxmlformats.org/officeDocument/2006/relationships/slide" Target="slides/slide27.xml" /><Relationship Id="rId31" Type="http://schemas.openxmlformats.org/officeDocument/2006/relationships/slide" Target="slides/slide28.xml" /><Relationship Id="rId32" Type="http://schemas.openxmlformats.org/officeDocument/2006/relationships/slide" Target="slides/slide29.xml" /><Relationship Id="rId33" Type="http://schemas.openxmlformats.org/officeDocument/2006/relationships/slide" Target="slides/slide30.xml" /><Relationship Id="rId34" Type="http://schemas.openxmlformats.org/officeDocument/2006/relationships/slide" Target="slides/slide31.xml" /><Relationship Id="rId35" Type="http://schemas.openxmlformats.org/officeDocument/2006/relationships/slide" Target="slides/slide32.xml" /><Relationship Id="rId36" Type="http://schemas.openxmlformats.org/officeDocument/2006/relationships/slide" Target="slides/slide33.xml" /><Relationship Id="rId37" Type="http://schemas.openxmlformats.org/officeDocument/2006/relationships/notesMaster" Target="notesMasters/notesMaster1.xml" /><Relationship Id="rId1" Type="http://schemas.openxmlformats.org/officeDocument/2006/relationships/theme" Target="theme/theme1.xml" /><Relationship Id="rId2" Type="http://schemas.openxmlformats.org/officeDocument/2006/relationships/slideMaster" Target="slideMasters/slideMaster1.xml" /><Relationship Id="rId3" Type="http://schemas.openxmlformats.org/officeDocument/2006/relationships/slideMaster" Target="slideMasters/slideMaster2.xml" /><Relationship Id="rId38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Urbano:</a:t>
            </a:r>
            <a:r>
              <a:rPr/>
              <a:t> población agrupada únicamente, y conformado por manzanas y/o sectores pertenecientes a una localidad.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Suburbano:</a:t>
            </a:r>
            <a:r>
              <a:rPr/>
              <a:t> agrupada en pequeños poblados o en bordes amanzanados de localidades.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<Relationships xmlns="http://schemas.openxmlformats.org/package/2006/relationships"><Relationship Id="rId1" Target="../theme/theme1.xml" Type="http://schemas.openxmlformats.org/officeDocument/2006/relationships/theme" /><Relationship Id="rId2" Target="../media/image1.png" Type="http://schemas.openxmlformats.org/officeDocument/2006/relationships/image" /><Relationship Id="rId3" Target="../media/image2.png" Type="http://schemas.openxmlformats.org/officeDocument/2006/relationships/image" /><Relationship Id="rId4" Target="../media/image3.png" Type="http://schemas.openxmlformats.org/officeDocument/2006/relationships/image" /><Relationship Id="rId5" Target="../slideLayouts/slideLayout1.xml" Type="http://schemas.openxmlformats.org/officeDocument/2006/relationships/slideLayout" /><Relationship Id="rId6" Target="../slideLayouts/slideLayout2.xml" Type="http://schemas.openxmlformats.org/officeDocument/2006/relationships/slideLayout" /><Relationship Id="rId7" Target="../slideLayouts/slideLayout3.xml" Type="http://schemas.openxmlformats.org/officeDocument/2006/relationships/slideLayout" /><Relationship Id="rId8" Target="../slideLayouts/slideLayout4.xml" Type="http://schemas.openxmlformats.org/officeDocument/2006/relationships/slideLayout" /><Relationship Id="rId9" Target="../slideLayouts/slideLayout5.xml" Type="http://schemas.openxmlformats.org/officeDocument/2006/relationships/slideLayout" /><Relationship Id="rId10" Target="../slideLayouts/slideLayout6.xml" Type="http://schemas.openxmlformats.org/officeDocument/2006/relationships/slideLayout" /><Relationship Id="rId11" Target="../slideLayouts/slideLayout7.xml" Type="http://schemas.openxmlformats.org/officeDocument/2006/relationships/slideLayout" /><Relationship Id="rId12" Target="../slideLayouts/slideLayout8.xml" Type="http://schemas.openxmlformats.org/officeDocument/2006/relationships/slideLayout" /><Relationship Id="rId13" Target="../slideLayouts/slideLayout9.xml" Type="http://schemas.openxmlformats.org/officeDocument/2006/relationships/slideLayout" /><Relationship Id="rId14" Target="../slideLayouts/slideLayout10.xml" Type="http://schemas.openxmlformats.org/officeDocument/2006/relationships/slideLayout" /><Relationship Id="rId15" Target="../slideLayouts/slideLayout11.xml" Type="http://schemas.openxmlformats.org/officeDocument/2006/relationships/slideLayout" /><Relationship Id="rId16" Target="../slideLayouts/slideLayout12.xml" Type="http://schemas.openxmlformats.org/officeDocument/2006/relationships/slideLayout" />
</Relationships>
</file>

<file path=ppt/slideMasters/slideMaster1.xml><?xml version="1.0" encoding="utf-8"?>
<p:sldMaster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-54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-414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"/>
          <p:cNvSpPr/>
          <p:nvPr/>
        </p:nvSpPr>
        <p:spPr>
          <a:xfrm>
            <a:off x="1350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"/>
          <p:cNvSpPr/>
          <p:nvPr/>
        </p:nvSpPr>
        <p:spPr>
          <a:xfrm>
            <a:off x="648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"/>
          <p:cNvSpPr/>
          <p:nvPr/>
        </p:nvSpPr>
        <p:spPr>
          <a:xfrm>
            <a:off x="990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"/>
          <p:cNvSpPr/>
          <p:nvPr/>
        </p:nvSpPr>
        <p:spPr>
          <a:xfrm>
            <a:off x="2394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"/>
          <p:cNvSpPr/>
          <p:nvPr/>
        </p:nvSpPr>
        <p:spPr>
          <a:xfrm>
            <a:off x="1692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"/>
          <p:cNvSpPr/>
          <p:nvPr/>
        </p:nvSpPr>
        <p:spPr>
          <a:xfrm>
            <a:off x="2754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"/>
          <p:cNvSpPr/>
          <p:nvPr/>
        </p:nvSpPr>
        <p:spPr>
          <a:xfrm>
            <a:off x="2052000" y="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"/>
          <p:cNvSpPr/>
          <p:nvPr/>
        </p:nvSpPr>
        <p:spPr>
          <a:xfrm>
            <a:off x="3456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"/>
          <p:cNvSpPr/>
          <p:nvPr/>
        </p:nvSpPr>
        <p:spPr>
          <a:xfrm>
            <a:off x="3096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"/>
          <p:cNvSpPr/>
          <p:nvPr/>
        </p:nvSpPr>
        <p:spPr>
          <a:xfrm>
            <a:off x="4140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"/>
          <p:cNvSpPr/>
          <p:nvPr/>
        </p:nvSpPr>
        <p:spPr>
          <a:xfrm>
            <a:off x="4500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"/>
          <p:cNvSpPr/>
          <p:nvPr/>
        </p:nvSpPr>
        <p:spPr>
          <a:xfrm>
            <a:off x="3798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"/>
          <p:cNvSpPr/>
          <p:nvPr/>
        </p:nvSpPr>
        <p:spPr>
          <a:xfrm>
            <a:off x="5526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"/>
          <p:cNvSpPr/>
          <p:nvPr/>
        </p:nvSpPr>
        <p:spPr>
          <a:xfrm>
            <a:off x="4842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"/>
          <p:cNvSpPr/>
          <p:nvPr/>
        </p:nvSpPr>
        <p:spPr>
          <a:xfrm>
            <a:off x="5202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"/>
          <p:cNvSpPr/>
          <p:nvPr/>
        </p:nvSpPr>
        <p:spPr>
          <a:xfrm>
            <a:off x="6606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"/>
          <p:cNvSpPr/>
          <p:nvPr/>
        </p:nvSpPr>
        <p:spPr>
          <a:xfrm>
            <a:off x="5904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"/>
          <p:cNvSpPr/>
          <p:nvPr/>
        </p:nvSpPr>
        <p:spPr>
          <a:xfrm>
            <a:off x="6930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"/>
          <p:cNvSpPr/>
          <p:nvPr/>
        </p:nvSpPr>
        <p:spPr>
          <a:xfrm>
            <a:off x="6228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"/>
          <p:cNvSpPr/>
          <p:nvPr/>
        </p:nvSpPr>
        <p:spPr>
          <a:xfrm>
            <a:off x="7632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"/>
          <p:cNvSpPr/>
          <p:nvPr/>
        </p:nvSpPr>
        <p:spPr>
          <a:xfrm>
            <a:off x="7308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"/>
          <p:cNvSpPr/>
          <p:nvPr/>
        </p:nvSpPr>
        <p:spPr>
          <a:xfrm>
            <a:off x="8334000" y="1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"/>
          <p:cNvSpPr/>
          <p:nvPr/>
        </p:nvSpPr>
        <p:spPr>
          <a:xfrm>
            <a:off x="8010000" y="55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"/>
          <p:cNvSpPr/>
          <p:nvPr/>
        </p:nvSpPr>
        <p:spPr>
          <a:xfrm>
            <a:off x="9414000" y="55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"/>
          <p:cNvSpPr/>
          <p:nvPr/>
        </p:nvSpPr>
        <p:spPr>
          <a:xfrm>
            <a:off x="8712000" y="55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"/>
          <p:cNvSpPr/>
          <p:nvPr/>
        </p:nvSpPr>
        <p:spPr>
          <a:xfrm>
            <a:off x="9738000" y="1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"/>
          <p:cNvSpPr/>
          <p:nvPr/>
        </p:nvSpPr>
        <p:spPr>
          <a:xfrm>
            <a:off x="9036000" y="1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"/>
          <p:cNvSpPr/>
          <p:nvPr/>
        </p:nvSpPr>
        <p:spPr>
          <a:xfrm>
            <a:off x="288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" name=""/>
          <p:cNvGrpSpPr/>
          <p:nvPr/>
        </p:nvGrpSpPr>
        <p:grpSpPr>
          <a:xfrm>
            <a:off x="-360000" y="4895640"/>
            <a:ext cx="10854000" cy="1260360"/>
            <a:chOff x="-360000" y="4895640"/>
            <a:chExt cx="10854000" cy="1260360"/>
          </a:xfrm>
        </p:grpSpPr>
        <p:sp>
          <p:nvSpPr>
            <p:cNvPr id="31" name=""/>
            <p:cNvSpPr/>
            <p:nvPr/>
          </p:nvSpPr>
          <p:spPr>
            <a:xfrm flipH="1">
              <a:off x="9432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"/>
            <p:cNvSpPr/>
            <p:nvPr/>
          </p:nvSpPr>
          <p:spPr>
            <a:xfrm flipH="1">
              <a:off x="9792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"/>
            <p:cNvSpPr/>
            <p:nvPr/>
          </p:nvSpPr>
          <p:spPr>
            <a:xfrm flipH="1">
              <a:off x="8028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"/>
            <p:cNvSpPr/>
            <p:nvPr/>
          </p:nvSpPr>
          <p:spPr>
            <a:xfrm flipH="1">
              <a:off x="8730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"/>
            <p:cNvSpPr/>
            <p:nvPr/>
          </p:nvSpPr>
          <p:spPr>
            <a:xfrm flipH="1">
              <a:off x="8388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"/>
            <p:cNvSpPr/>
            <p:nvPr/>
          </p:nvSpPr>
          <p:spPr>
            <a:xfrm flipH="1">
              <a:off x="6984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"/>
            <p:cNvSpPr/>
            <p:nvPr/>
          </p:nvSpPr>
          <p:spPr>
            <a:xfrm flipH="1">
              <a:off x="7686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"/>
            <p:cNvSpPr/>
            <p:nvPr/>
          </p:nvSpPr>
          <p:spPr>
            <a:xfrm flipH="1">
              <a:off x="6624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"/>
            <p:cNvSpPr/>
            <p:nvPr/>
          </p:nvSpPr>
          <p:spPr>
            <a:xfrm flipH="1">
              <a:off x="7326000" y="4895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"/>
            <p:cNvSpPr/>
            <p:nvPr/>
          </p:nvSpPr>
          <p:spPr>
            <a:xfrm flipH="1">
              <a:off x="5922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"/>
            <p:cNvSpPr/>
            <p:nvPr/>
          </p:nvSpPr>
          <p:spPr>
            <a:xfrm flipH="1">
              <a:off x="6282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"/>
            <p:cNvSpPr/>
            <p:nvPr/>
          </p:nvSpPr>
          <p:spPr>
            <a:xfrm flipH="1">
              <a:off x="5238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"/>
            <p:cNvSpPr/>
            <p:nvPr/>
          </p:nvSpPr>
          <p:spPr>
            <a:xfrm flipH="1">
              <a:off x="4878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"/>
            <p:cNvSpPr/>
            <p:nvPr/>
          </p:nvSpPr>
          <p:spPr>
            <a:xfrm flipH="1">
              <a:off x="5580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"/>
            <p:cNvSpPr/>
            <p:nvPr/>
          </p:nvSpPr>
          <p:spPr>
            <a:xfrm flipH="1">
              <a:off x="3852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"/>
            <p:cNvSpPr/>
            <p:nvPr/>
          </p:nvSpPr>
          <p:spPr>
            <a:xfrm flipH="1">
              <a:off x="4536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"/>
            <p:cNvSpPr/>
            <p:nvPr/>
          </p:nvSpPr>
          <p:spPr>
            <a:xfrm flipH="1">
              <a:off x="4176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"/>
            <p:cNvSpPr/>
            <p:nvPr/>
          </p:nvSpPr>
          <p:spPr>
            <a:xfrm flipH="1">
              <a:off x="2772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"/>
            <p:cNvSpPr/>
            <p:nvPr/>
          </p:nvSpPr>
          <p:spPr>
            <a:xfrm flipH="1">
              <a:off x="3474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"/>
            <p:cNvSpPr/>
            <p:nvPr/>
          </p:nvSpPr>
          <p:spPr>
            <a:xfrm flipH="1">
              <a:off x="2448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"/>
            <p:cNvSpPr/>
            <p:nvPr/>
          </p:nvSpPr>
          <p:spPr>
            <a:xfrm flipH="1">
              <a:off x="3150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"/>
            <p:cNvSpPr/>
            <p:nvPr/>
          </p:nvSpPr>
          <p:spPr>
            <a:xfrm flipH="1">
              <a:off x="1746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"/>
            <p:cNvSpPr/>
            <p:nvPr/>
          </p:nvSpPr>
          <p:spPr>
            <a:xfrm flipH="1">
              <a:off x="2070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"/>
            <p:cNvSpPr/>
            <p:nvPr/>
          </p:nvSpPr>
          <p:spPr>
            <a:xfrm flipH="1">
              <a:off x="1044000" y="491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"/>
            <p:cNvSpPr/>
            <p:nvPr/>
          </p:nvSpPr>
          <p:spPr>
            <a:xfrm flipH="1">
              <a:off x="1368000" y="545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"/>
            <p:cNvSpPr/>
            <p:nvPr/>
          </p:nvSpPr>
          <p:spPr>
            <a:xfrm flipH="1">
              <a:off x="-36000" y="545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"/>
            <p:cNvSpPr/>
            <p:nvPr/>
          </p:nvSpPr>
          <p:spPr>
            <a:xfrm flipH="1">
              <a:off x="666000" y="545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"/>
            <p:cNvSpPr/>
            <p:nvPr/>
          </p:nvSpPr>
          <p:spPr>
            <a:xfrm flipH="1">
              <a:off x="-360000" y="491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"/>
            <p:cNvSpPr/>
            <p:nvPr/>
          </p:nvSpPr>
          <p:spPr>
            <a:xfrm flipH="1">
              <a:off x="342000" y="491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"/>
            <p:cNvSpPr/>
            <p:nvPr/>
          </p:nvSpPr>
          <p:spPr>
            <a:xfrm flipH="1">
              <a:off x="9090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360" y="1915200"/>
            <a:ext cx="9071640" cy="1216800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r>
              <a:rPr b="0" lang="es-AR" spc="-1" strike="noStrike" sz="3300">
                <a:latin typeface="Arial"/>
              </a:rPr>
              <a:t>Pulse para editar el formato del texto de título</a:t>
            </a:r>
            <a:endParaRPr b="0" lang="es-AR" spc="-1" strike="noStrike" sz="3300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3402000"/>
            <a:ext cx="9071640" cy="86400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rmAutofit fontScale="39000"/>
          </a:bodyPr>
          <a:p>
            <a:pPr indent="-324000" marL="432000">
              <a:spcAft>
                <a:spcPts val="106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2400">
                <a:latin typeface="Arial"/>
              </a:rPr>
              <a:t>Pulse para editar el formato de texto del esquema</a:t>
            </a:r>
            <a:endParaRPr b="0" lang="es-AR" spc="-1" strike="noStrike" sz="2400">
              <a:latin typeface="Arial"/>
            </a:endParaRPr>
          </a:p>
          <a:p>
            <a:pPr indent="-324000" lvl="1" marL="864000">
              <a:spcAft>
                <a:spcPts val="850"/>
              </a:spcAft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s-AR" spc="-1" strike="noStrike" sz="2100">
                <a:latin typeface="Arial"/>
              </a:rPr>
              <a:t>Segundo nivel del esquema</a:t>
            </a:r>
            <a:endParaRPr b="0" lang="es-AR" spc="-1" strike="noStrike" sz="2100">
              <a:latin typeface="Arial"/>
            </a:endParaRPr>
          </a:p>
          <a:p>
            <a:pPr indent="-288000" lvl="2" marL="1296000">
              <a:spcAft>
                <a:spcPts val="635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800">
                <a:latin typeface="Arial"/>
              </a:rPr>
              <a:t>Tercer nivel del esquema</a:t>
            </a:r>
            <a:endParaRPr b="0" lang="es-AR" spc="-1" strike="noStrike" sz="1800">
              <a:latin typeface="Arial"/>
            </a:endParaRPr>
          </a:p>
          <a:p>
            <a:pPr indent="-216000" lvl="3" marL="1728000">
              <a:spcAft>
                <a:spcPts val="422"/>
              </a:spcAft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s-AR" spc="-1" strike="noStrike" sz="1500">
                <a:latin typeface="Arial"/>
              </a:rPr>
              <a:t>Cuarto nivel del esquema</a:t>
            </a:r>
            <a:endParaRPr b="0" lang="es-AR" spc="-1" strike="noStrike" sz="1500">
              <a:latin typeface="Arial"/>
            </a:endParaRPr>
          </a:p>
          <a:p>
            <a:pPr indent="-216000" lvl="4" marL="2160000">
              <a:spcAft>
                <a:spcPts val="21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500">
                <a:latin typeface="Arial"/>
              </a:rPr>
              <a:t>Quinto nivel del esquema</a:t>
            </a:r>
            <a:endParaRPr b="0" lang="es-AR" spc="-1" strike="noStrike" sz="1500">
              <a:latin typeface="Arial"/>
            </a:endParaRPr>
          </a:p>
          <a:p>
            <a:pPr indent="-216000" lvl="5" marL="2592000">
              <a:spcAft>
                <a:spcPts val="21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500">
                <a:latin typeface="Arial"/>
              </a:rPr>
              <a:t>Sexto nivel del esquema</a:t>
            </a:r>
            <a:endParaRPr b="0" lang="es-AR" spc="-1" strike="noStrike" sz="1500">
              <a:latin typeface="Arial"/>
            </a:endParaRPr>
          </a:p>
          <a:p>
            <a:pPr indent="-216000" lvl="6" marL="3024000">
              <a:spcAft>
                <a:spcPts val="21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500">
                <a:latin typeface="Arial"/>
              </a:rPr>
              <a:t>Séptimo nivel del esquema</a:t>
            </a:r>
            <a:endParaRPr b="0" lang="es-AR" spc="-1" strike="noStrike" sz="1500"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-414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>
            <a:off x="990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>
            <a:off x="2394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1692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3096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4500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>
            <a:off x="3798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5202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>
            <a:off x="6606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>
            <a:off x="5904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>
            <a:off x="7308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8010000" y="-52056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>
            <a:off x="9414000" y="-52056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>
            <a:off x="8712000" y="-52056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>
            <a:off x="288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descr="" id="78" name=""/>
          <p:cNvPicPr/>
          <p:nvPr/>
        </p:nvPicPr>
        <p:blipFill>
          <a:blip r:embed="rId2"/>
          <a:stretch/>
        </p:blipFill>
        <p:spPr>
          <a:xfrm>
            <a:off x="134640" y="4773960"/>
            <a:ext cx="9821160" cy="561600"/>
          </a:xfrm>
          <a:prstGeom prst="rect">
            <a:avLst/>
          </a:prstGeom>
          <a:ln w="18000">
            <a:noFill/>
          </a:ln>
        </p:spPr>
      </p:pic>
      <p:pic>
        <p:nvPicPr>
          <p:cNvPr descr="" id="79" name=""/>
          <p:cNvPicPr/>
          <p:nvPr/>
        </p:nvPicPr>
        <p:blipFill>
          <a:blip r:embed="rId3"/>
          <a:stretch/>
        </p:blipFill>
        <p:spPr>
          <a:xfrm rot="28200">
            <a:off x="164880" y="-241560"/>
            <a:ext cx="2706480" cy="2030760"/>
          </a:xfrm>
          <a:prstGeom prst="rect">
            <a:avLst/>
          </a:prstGeom>
          <a:ln w="18000">
            <a:noFill/>
          </a:ln>
        </p:spPr>
      </p:pic>
      <p:pic>
        <p:nvPicPr>
          <p:cNvPr descr="" id="80" name=""/>
          <p:cNvPicPr/>
          <p:nvPr/>
        </p:nvPicPr>
        <p:blipFill>
          <a:blip r:embed="rId4"/>
          <a:stretch/>
        </p:blipFill>
        <p:spPr>
          <a:xfrm>
            <a:off x="7697520" y="-180000"/>
            <a:ext cx="1842480" cy="1842480"/>
          </a:xfrm>
          <a:prstGeom prst="rect">
            <a:avLst/>
          </a:prstGeom>
          <a:ln w="18000">
            <a:noFill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/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pPr lvl="0" indent="0" marL="0">
              <a:buNone/>
            </a:pPr>
            <a:r>
              <a:rPr/>
              <a:t>Generación de Segmentos Geográficos para el Censo 2022 en áreas urbanas y suburbanas”</a:t>
            </a:r>
            <a:br/>
            <a:br/>
            <a:r>
              <a:rPr/>
              <a:t>Hernán Alperin, Verónica Heredia, Manuel Retamozo</a:t>
            </a:r>
          </a:p>
        </p:txBody>
      </p:sp>
      <p:sp/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Optimización global</a:t>
            </a:r>
          </a:p>
        </p:txBody>
      </p:sp>
      <p:pic>
        <p:nvPicPr>
          <p:cNvPr descr="fig:  imagenes/optimizacion_glob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2700"/>
            <a:ext cx="3048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Espacio de soluciones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segmentaciones vecinas</a:t>
            </a:r>
          </a:p>
        </p:txBody>
      </p:sp>
      <p:pic>
        <p:nvPicPr>
          <p:cNvPr descr="fig:  imagenes/extra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2700"/>
            <a:ext cx="3175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Extraer componente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transferi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2700"/>
            <a:ext cx="2794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Transferir componente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fusiona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2700"/>
            <a:ext cx="3302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Fusionar componente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Numeración de los segmentos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Cada segmento del radio urbano se identifica con un número de dos dígitos, de 01 en más, dentro del radio.</a:t>
            </a:r>
          </a:p>
          <a:p>
            <a:pPr lvl="0"/>
            <a:r>
              <a:rPr/>
              <a:t>En el área urbana del radio mixto los segmentos se numeran del 60 en más excluyendo al 90.</a:t>
            </a:r>
          </a:p>
          <a:p>
            <a:pPr lvl="0"/>
            <a:r>
              <a:rPr/>
              <a:t>El segmento 90 contiene las viviendas colectivas del radio.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Descripción del problema.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Armar el recorrido de 650.000 censistas para que visiten todas las viviendas del territorio siguiendo las reglas definidas en el MANUAL del SEGMENTADOR.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Un problema de optimización, matemáticamente se formula como: Minimizar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sujeto a: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, donde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los valores entre los que podemos buscar la solución, lo que se llama conjunto de soluciones factibles.</a:t>
                </a:r>
              </a:p>
              <a:p>
                <a:pPr lvl="0" indent="0" marL="0">
                  <a:buNone/>
                </a:pPr>
                <a:r>
                  <a:rPr/>
                  <a:t>En este caso,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todas las segmentaciones posibles,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es una segmentación y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es el costo de dicha segmentación.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Función objetivo con costo que incluye penalidad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Cantidad de viviendas por segmento</a:t>
            </a:r>
          </a:p>
          <a:p>
            <a:pPr lvl="0"/>
            <a:r>
              <a:rPr/>
              <a:t>Cantidad de manzanas por segmento</a:t>
            </a:r>
          </a:p>
          <a:p>
            <a:pPr lvl="0"/>
            <a:r>
              <a:rPr/>
              <a:t>Tipos de ejes que se cruzan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factible definido por vecindario de segmentación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Optimización Discreta</a:t>
            </a:r>
          </a:p>
        </p:txBody>
      </p:sp>
      <p:pic>
        <p:nvPicPr>
          <p:cNvPr descr="imagenes/optimizacion_discre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1625600"/>
            <a:ext cx="36703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/>
            <a:r>
              <a:rPr/>
              <a:t>Vecinos se calculan con operaciones elementales</a:t>
            </a:r>
          </a:p>
          <a:p>
            <a:pPr lvl="0">
              <a:buAutoNum type="arabicPeriod"/>
            </a:pPr>
            <a:r>
              <a:rPr/>
              <a:t>Extraer componente (manzana o lado) de segmento</a:t>
            </a:r>
          </a:p>
          <a:p>
            <a:pPr lvl="0">
              <a:buAutoNum type="arabicPeriod"/>
            </a:pPr>
            <a:r>
              <a:rPr/>
              <a:t>Transferir componente de un segmento a otro</a:t>
            </a:r>
          </a:p>
          <a:p>
            <a:pPr lvl="0">
              <a:buAutoNum type="arabicPeriod"/>
            </a:pPr>
            <a:r>
              <a:rPr/>
              <a:t>Fusionar 2 segmentos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esparcidos (lados completos)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AutoNum type="arabicPeriod"/>
            </a:pPr>
            <a:r>
              <a:rPr/>
              <a:t>Tomar una segmentación inicial y hacer que sea la actual</a:t>
            </a:r>
          </a:p>
          <a:p>
            <a:pPr lvl="0">
              <a:buAutoNum type="arabicPeriod"/>
            </a:pPr>
            <a:r>
              <a:rPr/>
              <a:t>Calcular todas las segmentaciones vecinas a la actual y elejir una de costo mínimo</a:t>
            </a:r>
          </a:p>
          <a:p>
            <a:pPr lvl="0">
              <a:buAutoNum type="arabicPeriod"/>
            </a:pPr>
            <a:r>
              <a:rPr/>
              <a:t>Si su costo es menor que el costo de la segmentación actual, hacer ésta la nueva segmentación actual e iterar</a:t>
            </a:r>
          </a:p>
          <a:p>
            <a:pPr lvl="0">
              <a:buAutoNum type="arabicPeriod"/>
            </a:pPr>
            <a:r>
              <a:rPr/>
              <a:t>Si no, la segmentación actual es un mínimo local, terminar.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Introducción al problema.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¿Que es la segmentación?</a:t>
            </a:r>
          </a:p>
          <a:p>
            <a:pPr lvl="0" indent="0" marL="0">
              <a:buNone/>
            </a:pPr>
            <a:r>
              <a:rPr/>
              <a:t>Son las tareas que permiten subdividir el radio censal en segmentos.</a:t>
            </a:r>
          </a:p>
          <a:p>
            <a:pPr lvl="0" indent="0" marL="0">
              <a:buNone/>
            </a:pPr>
            <a:r>
              <a:rPr/>
              <a:t>Para asegurar que todas las viviendas sean censadas, hay que determinar qué área y qué viviendas le corresponden a cada censista.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densos (manzanas independientes)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buAutoNum type="arabicPeriod"/>
                </a:pPr>
                <a:r>
                  <a:rPr/>
                  <a:t>En cada manzana encontrar el número entero </a:t>
                </a:r>
                <a14:m>
                  <m:oMath xmlns:m="http://schemas.openxmlformats.org/officeDocument/2006/math"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más cercano a cantidad de viviendas de la manzana dividido por la cantidad de viviendas deseada</a:t>
                </a:r>
              </a:p>
              <a:p>
                <a:pPr lvl="0">
                  <a:buAutoNum type="arabicPeriod"/>
                </a:pPr>
                <a:r>
                  <a:rPr/>
                  <a:t>Hacer ese, el número de segmentos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>
                  <a:buAutoNum type="arabicPeriod"/>
                </a:pPr>
                <a:r>
                  <a:rPr/>
                  <a:t>Calcular la cantidad de viviendas por segmento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v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/</m:t>
                    </m:r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</a:p>
              <a:p>
                <a:pPr lvl="0">
                  <a:buAutoNum type="arabicPeriod"/>
                </a:pPr>
                <a:r>
                  <a:rPr/>
                  <a:t>Segmentar el listado de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cortando a pisos enteros, avanzando con segmentos de cantidad de viviendas lo más cercano a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posible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combinados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AutoNum type="arabicPeriod"/>
            </a:pPr>
            <a:r>
              <a:rPr/>
              <a:t>Aplicar el algoritmo para radios esparcidos (lados completos)</a:t>
            </a:r>
          </a:p>
          <a:p>
            <a:pPr lvl="0">
              <a:buAutoNum type="arabicPeriod"/>
            </a:pPr>
            <a:r>
              <a:rPr/>
              <a:t>Para todos los segmentos que superen un valor umbral de viviendas aplicar algoritmo de (listado) manzana independiente</a:t>
            </a:r>
          </a:p>
          <a:p>
            <a:pPr lvl="0">
              <a:buAutoNum type="arabicPeriod"/>
            </a:pPr>
            <a:r>
              <a:rPr/>
              <a:t>Juntar segmentos con cero o pocas viviendas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Carga de datos y procesamiento de datos.</a:t>
            </a:r>
          </a:p>
        </p:txBody>
      </p:sp>
      <p:pic>
        <p:nvPicPr>
          <p:cNvPr descr="fig:  imagenes/DT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2700"/>
            <a:ext cx="1778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DTL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7700" y="12700"/>
          <a:ext cx="698500" cy="698500"/>
        </p:xfrm>
        <a:graphic>
          <a:graphicData uri="http://schemas.openxmlformats.org/drawingml/2006/table">
            <a:tbl>
              <a:tblPr firstRow="0" bandRow="1">
                <a:tableStyleId>{5C22544A-7EE6-4342-B048-85BDC9FD1C3A}</a:tableStyleId>
              </a:tblPr>
              <a:tblGrid>
                <a:gridCol w="6985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Software utilizado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Segmentación.</a:t>
            </a:r>
          </a:p>
        </p:txBody>
      </p:sp>
      <p:pic>
        <p:nvPicPr>
          <p:cNvPr descr="fig:  imagenes/S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700"/>
            <a:ext cx="1651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Parámetros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resumenes.</a:t>
            </a:r>
          </a:p>
        </p:txBody>
      </p:sp>
      <p:pic>
        <p:nvPicPr>
          <p:cNvPr descr="fig:  imagenes/R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2700"/>
            <a:ext cx="4064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Resumen R3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7700" y="12700"/>
          <a:ext cx="698500" cy="69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Urbanos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Suburbanos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Estructura de Base de Datos</a:t>
            </a:r>
          </a:p>
        </p:txBody>
      </p:sp>
      <p:pic>
        <p:nvPicPr>
          <p:cNvPr descr="imagenes/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65100"/>
            <a:ext cx="698500" cy="38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Salidas Gráficas.</a:t>
            </a:r>
          </a:p>
        </p:txBody>
      </p:sp>
      <p:pic>
        <p:nvPicPr>
          <p:cNvPr descr="imagenes/plugi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90500"/>
            <a:ext cx="6985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7700" y="12700"/>
          <a:ext cx="698500" cy="69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Mapas de Fracción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Mapas de Radio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Tareas: Generar mapas, recorridos, planillas.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16 millones de domicilios.</a:t>
            </a:r>
          </a:p>
          <a:p>
            <a:pPr lvl="0"/>
            <a:r>
              <a:rPr/>
              <a:t>Carga promedio en zona urbana: entre 30 y 36 viviendas (según la provincia)</a:t>
            </a:r>
          </a:p>
          <a:p>
            <a:pPr lvl="0"/>
            <a:r>
              <a:rPr/>
              <a:t>Carga promedio en asentamientos: 18 viviendas.</a:t>
            </a:r>
          </a:p>
          <a:p>
            <a:pPr lvl="0"/>
            <a:r>
              <a:rPr/>
              <a:t>Carga promedio en zona suburbana: 12 a 15 viviendas.</a:t>
            </a:r>
          </a:p>
          <a:p>
            <a:pPr lvl="0"/>
            <a:r>
              <a:rPr/>
              <a:t>De 8 a 12 hs. de trabajo.</a:t>
            </a:r>
          </a:p>
          <a:p>
            <a:pPr lvl="0"/>
            <a:r>
              <a:rPr/>
              <a:t>Aprox. 650 mil censistas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Mapas de Segmento</a:t>
            </a:r>
          </a:p>
        </p:txBody>
      </p:sp>
      <p:pic>
        <p:nvPicPr>
          <p:cNvPr descr="imagenes/M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65100"/>
            <a:ext cx="698500" cy="393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Optmización de recursos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Se redujo el tiempo de armado e impresión de mapas</a:t>
            </a:r>
          </a:p>
          <a:p>
            <a:pPr lvl="0"/>
            <a:r>
              <a:rPr/>
              <a:t>Se utilizó el complemento atlas para automatizar el armado de los mapas para censistas, jefes de radio, fracción, departamento y la planilla R3 de recorrido del censista</a:t>
            </a:r>
          </a:p>
          <a:p>
            <a:pPr lvl="0"/>
            <a:r>
              <a:rPr/>
              <a:t>Se informatizó y masificó la distribución de planos utilizando formato digital (.pdf .png)</a:t>
            </a:r>
          </a:p>
          <a:p>
            <a:pPr lvl="0"/>
            <a:r>
              <a:rPr/>
              <a:t>Se fomentó el uso de herramientas de software libre, QGIS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de trabajo QGIS</a:t>
            </a:r>
          </a:p>
        </p:txBody>
      </p:sp>
      <p:pic>
        <p:nvPicPr>
          <p:cNvPr descr="fig:  imagenes/SG_fracc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2700"/>
            <a:ext cx="4064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 Fracción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Pudimos resolver un problema complicado con algoritmos sencillos</a:t>
            </a:r>
          </a:p>
          <a:p>
            <a:pPr lvl="0"/>
            <a:r>
              <a:rPr/>
              <a:t>Creamos una interface para la carga de datos y procesamiento de la segmentación</a:t>
            </a:r>
          </a:p>
          <a:p>
            <a:pPr lvl="0"/>
            <a:r>
              <a:rPr/>
              <a:t>Creamos un plugin para la automatización de salidas gráficas y recorridos</a:t>
            </a:r>
          </a:p>
          <a:p>
            <a:pPr lvl="0"/>
            <a:r>
              <a:rPr/>
              <a:t>Optimizamos tiempo y recursos para el armado de material de campo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Urbano:</a:t>
            </a:r>
          </a:p>
          <a:p>
            <a:pPr lvl="1">
              <a:buNone/>
            </a:pPr>
            <a:r>
              <a:rPr/>
              <a:t>población agrupada únicamente</a:t>
            </a:r>
          </a:p>
          <a:p>
            <a:pPr lvl="0"/>
            <a:r>
              <a:rPr/>
              <a:t>Suburbano:</a:t>
            </a:r>
          </a:p>
          <a:p>
            <a:pPr lvl="1">
              <a:buNone/>
            </a:pPr>
            <a:r>
              <a:rPr/>
              <a:t>población agrupada en pequeños poblados o en bordes amanzanados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Delimitación del segmento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Todo espacio (con o sin viviendas) debe estar asignado a un segmento.</a:t>
            </a:r>
          </a:p>
          <a:p>
            <a:pPr lvl="0"/>
            <a:r>
              <a:rPr/>
              <a:t>Identificar claramente Inicio y Fin de cada segmento.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Facilitar el recorrido del censista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Evitar</a:t>
            </a:r>
          </a:p>
          <a:p>
            <a:pPr lvl="0"/>
            <a:r>
              <a:rPr/>
              <a:t>Recorrido discontinuo</a:t>
            </a:r>
          </a:p>
          <a:p>
            <a:pPr lvl="0"/>
            <a:r>
              <a:rPr/>
              <a:t>Cruce en diagonal</a:t>
            </a:r>
          </a:p>
          <a:p>
            <a:pPr lvl="0"/>
            <a:r>
              <a:rPr/>
              <a:t>“En lo posible” cruce de avenidas, rutas, vías de ferrocarril o cursos de agua.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Segmentos</a:t>
            </a:r>
          </a:p>
        </p:txBody>
      </p:sp>
      <p:pic>
        <p:nvPicPr>
          <p:cNvPr descr="fig:  imagenes/map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25500" y="12700"/>
            <a:ext cx="3429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Mapas de análisis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 Urbanos o parte Urbana de Radios Mixtos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Según distribución de viviendas dada una carga deseada.</a:t>
            </a:r>
          </a:p>
          <a:p>
            <a:pPr lvl="0"/>
            <a:r>
              <a:rPr/>
              <a:t>Esparcidos: todos los lados con pocas viviendas.</a:t>
            </a:r>
          </a:p>
          <a:p>
            <a:pPr lvl="0"/>
            <a:r>
              <a:rPr/>
              <a:t>Densos: todas las manzanas con muchas viviendas.</a:t>
            </a:r>
          </a:p>
          <a:p>
            <a:pPr lvl="0"/>
            <a:r>
              <a:rPr/>
              <a:t>Combinados: situaciones intermedias, algunas manzanas con pocas viviendas o algunos lados con muchas viviendas.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Elementos disponibles, o agrupación elemental.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Conteos: lados o manzanas completas</a:t>
            </a:r>
          </a:p>
          <a:p>
            <a:pPr lvl="0"/>
            <a:r>
              <a:rPr/>
              <a:t>Listados: direcciones, pisos (no puede haber más de 1 segmento por piso) recorridos o manzanas independientes</a:t>
            </a:r>
          </a:p>
          <a:p>
            <a:pPr lvl="0"/>
            <a:r>
              <a:rPr/>
              <a:t>Varias combinaciones de ambos.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LibreOffice/7.3.4.2$Linux_X86_64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Segmentación Censo 2022</dc:title>
  <dc:creator>Hernán Alperin, Verónica Heredia, Manuel Retamozo</dc:creator>
  <cp:keywords/>
  <dcterms:created xsi:type="dcterms:W3CDTF">2022-06-26T14:52:39Z</dcterms:created>
  <dcterms:modified xsi:type="dcterms:W3CDTF">2022-06-26T14:52:39Z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June, 2022</vt:lpwstr>
  </property>
  <property fmtid="{D5CDD505-2E9C-101B-9397-08002B2CF9AE}" pid="3" name="encoding">
    <vt:lpwstr>utf8</vt:lpwstr>
  </property>
  <property fmtid="{D5CDD505-2E9C-101B-9397-08002B2CF9AE}" pid="4" name="output">
    <vt:lpwstr/>
  </property>
  <property fmtid="{D5CDD505-2E9C-101B-9397-08002B2CF9AE}" pid="5" name="subtitle">
    <vt:lpwstr>Generación de Segmentos Geográficos para el Censo 2022 en áreas urbanas y suburbanas”</vt:lpwstr>
  </property>
</Properties>
</file>